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4" r:id="rId2"/>
    <p:sldId id="291" r:id="rId3"/>
    <p:sldId id="293" r:id="rId4"/>
    <p:sldId id="287" r:id="rId5"/>
    <p:sldId id="292" r:id="rId6"/>
    <p:sldId id="282" r:id="rId7"/>
    <p:sldId id="283" r:id="rId8"/>
    <p:sldId id="276" r:id="rId9"/>
    <p:sldId id="277" r:id="rId10"/>
    <p:sldId id="286" r:id="rId11"/>
    <p:sldId id="279" r:id="rId12"/>
    <p:sldId id="278" r:id="rId13"/>
    <p:sldId id="281" r:id="rId14"/>
    <p:sldId id="280" r:id="rId15"/>
    <p:sldId id="285" r:id="rId16"/>
    <p:sldId id="284" r:id="rId17"/>
    <p:sldId id="289" r:id="rId18"/>
    <p:sldId id="290" r:id="rId19"/>
    <p:sldId id="256" r:id="rId20"/>
    <p:sldId id="295" r:id="rId21"/>
    <p:sldId id="25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82981-6811-406B-B06B-1BC6AD315108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42F91-F812-420B-B2DD-A24BAA17C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5 основных элементов откровений: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80728"/>
            <a:ext cx="8075240" cy="5145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     1) откровение имеет источник </a:t>
            </a:r>
            <a:r>
              <a:rPr lang="ru-RU" sz="2400" dirty="0" smtClean="0"/>
              <a:t>(им может быть Бог, божество, дух и т.д.);</a:t>
            </a:r>
          </a:p>
          <a:p>
            <a:pPr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     2) существует так называемый "инструмент" откровения</a:t>
            </a:r>
            <a:r>
              <a:rPr lang="ru-RU" sz="2400" dirty="0" smtClean="0"/>
              <a:t>, т.е. то, посредством чего оно осуществляется (например, видение, голос, свиток и т.д.);</a:t>
            </a:r>
          </a:p>
          <a:p>
            <a:pPr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     3) откровение имеет содержание </a:t>
            </a:r>
            <a:r>
              <a:rPr lang="ru-RU" sz="2400" dirty="0" smtClean="0"/>
              <a:t>(передает волю божества, повествует о нем самом или о чем-то, недоступном для человека, и т.п.);</a:t>
            </a:r>
          </a:p>
          <a:p>
            <a:pPr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     4) откровение имеет адресата</a:t>
            </a:r>
            <a:r>
              <a:rPr lang="ru-RU" sz="2400" dirty="0" smtClean="0"/>
              <a:t>, т.е. первого получателя (им мо­жет быть пророк, провидец, колдун, медиум и т.п.);</a:t>
            </a:r>
          </a:p>
          <a:p>
            <a:pPr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     5) откровение действенно </a:t>
            </a:r>
            <a:r>
              <a:rPr lang="ru-RU" sz="2400" dirty="0" smtClean="0"/>
              <a:t>(исполнение воли божества приносит положительный результат, непослушание - отрицательный, предсказания сбываются и т.п.).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404664"/>
            <a:ext cx="7931224" cy="57214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FFC000"/>
                </a:solidFill>
              </a:rPr>
              <a:t> СРЕДИ БИБЛЕЙСКИХ ПИСАТЕЛЕЙ: </a:t>
            </a:r>
          </a:p>
          <a:p>
            <a:r>
              <a:rPr lang="ru-RU" dirty="0" smtClean="0"/>
              <a:t>цари (Соломон, Давид), </a:t>
            </a:r>
          </a:p>
          <a:p>
            <a:r>
              <a:rPr lang="ru-RU" dirty="0" smtClean="0"/>
              <a:t>пастух (</a:t>
            </a:r>
            <a:r>
              <a:rPr lang="ru-RU" dirty="0" err="1" smtClean="0"/>
              <a:t>Амос</a:t>
            </a:r>
            <a:r>
              <a:rPr lang="ru-RU" dirty="0" smtClean="0"/>
              <a:t>), </a:t>
            </a:r>
          </a:p>
          <a:p>
            <a:r>
              <a:rPr lang="ru-RU" dirty="0" smtClean="0"/>
              <a:t>врач (Лука), </a:t>
            </a:r>
          </a:p>
          <a:p>
            <a:r>
              <a:rPr lang="ru-RU" dirty="0" smtClean="0"/>
              <a:t>рыбаки (Петр и Иоанн), </a:t>
            </a:r>
          </a:p>
          <a:p>
            <a:r>
              <a:rPr lang="ru-RU" dirty="0" smtClean="0"/>
              <a:t>пророки (Моисей, Исаия, Даниил), </a:t>
            </a:r>
          </a:p>
          <a:p>
            <a:r>
              <a:rPr lang="ru-RU" dirty="0" smtClean="0"/>
              <a:t>полководец (Иисус Навин),</a:t>
            </a:r>
          </a:p>
          <a:p>
            <a:r>
              <a:rPr lang="ru-RU" dirty="0" smtClean="0"/>
              <a:t> ремесленник (апостол Павел),</a:t>
            </a:r>
          </a:p>
          <a:p>
            <a:r>
              <a:rPr lang="ru-RU" dirty="0" smtClean="0"/>
              <a:t> чиновник (апостол Матфей) и т.п. </a:t>
            </a:r>
          </a:p>
          <a:p>
            <a:r>
              <a:rPr lang="ru-RU" dirty="0" smtClean="0"/>
              <a:t>Некоторые из них были не евреями, а греками или даже римскими гражданами.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Клятва на Библии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64137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Американская традиция клясться на Библии противоречит тексту Священного Писания: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«</a:t>
            </a:r>
            <a:r>
              <a:rPr lang="ru-RU" dirty="0"/>
              <a:t>Еще слышали вы, что сказано древним: не преступай клятвы, но исполняй пред Господом клятвы твои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/>
              <a:t>А Я говорю вам: не клянись вовсе: ни небом, потому что оно престол Божий; ни землею, потому что она подножие ног Его; ни Иерусалимом, потому что он город великого Царя; ни головою твоею не клянись, потому что не можешь ни одного волоса сделать белым или черным. Но да будет слово ваше: да, да; нет, нет; а что сверх этого, то от лукавого» (</a:t>
            </a:r>
            <a:r>
              <a:rPr lang="ru-RU" dirty="0" err="1"/>
              <a:t>Мф</a:t>
            </a:r>
            <a:r>
              <a:rPr lang="ru-RU" dirty="0"/>
              <a:t>. 5,33-37).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Мусульмане почитают ветхозаветных праотцев и Иисуса Христа, которого они считают одним из пророков.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Коран определяет Тору (</a:t>
            </a:r>
            <a:r>
              <a:rPr lang="ru-RU" dirty="0" err="1" smtClean="0"/>
              <a:t>Таурат</a:t>
            </a:r>
            <a:r>
              <a:rPr lang="ru-RU" dirty="0" smtClean="0"/>
              <a:t>), ниспосланную Моисею (Мусе) (</a:t>
            </a:r>
            <a:r>
              <a:rPr lang="ru-RU" dirty="0" err="1" smtClean="0"/>
              <a:t>аль-Касас</a:t>
            </a:r>
            <a:r>
              <a:rPr lang="ru-RU" dirty="0" smtClean="0"/>
              <a:t> 28:43, </a:t>
            </a:r>
            <a:r>
              <a:rPr lang="ru-RU" dirty="0" err="1" smtClean="0"/>
              <a:t>аль-Анам</a:t>
            </a:r>
            <a:r>
              <a:rPr lang="ru-RU" dirty="0" smtClean="0"/>
              <a:t> 6:91), Псалтирь (</a:t>
            </a:r>
            <a:r>
              <a:rPr lang="ru-RU" dirty="0" err="1" smtClean="0"/>
              <a:t>Забур</a:t>
            </a:r>
            <a:r>
              <a:rPr lang="ru-RU" dirty="0" smtClean="0"/>
              <a:t>, у евреев — </a:t>
            </a:r>
            <a:r>
              <a:rPr lang="ru-RU" dirty="0" err="1" smtClean="0"/>
              <a:t>Тегилим</a:t>
            </a:r>
            <a:r>
              <a:rPr lang="ru-RU" dirty="0" smtClean="0"/>
              <a:t>), ниспосланный Давиду (Дауду) (</a:t>
            </a:r>
            <a:r>
              <a:rPr lang="ru-RU" dirty="0" err="1" smtClean="0"/>
              <a:t>ан-Ниса</a:t>
            </a:r>
            <a:r>
              <a:rPr lang="ru-RU" dirty="0" smtClean="0"/>
              <a:t> 4:163) и Евангелие (</a:t>
            </a:r>
            <a:r>
              <a:rPr lang="ru-RU" dirty="0" err="1" smtClean="0"/>
              <a:t>Инджиль</a:t>
            </a:r>
            <a:r>
              <a:rPr lang="ru-RU" dirty="0"/>
              <a:t>)</a:t>
            </a:r>
            <a:r>
              <a:rPr lang="ru-RU" dirty="0" smtClean="0"/>
              <a:t>, ниспосланное Иисусу (</a:t>
            </a:r>
            <a:r>
              <a:rPr lang="ru-RU" dirty="0" err="1" smtClean="0"/>
              <a:t>Исе</a:t>
            </a:r>
            <a:r>
              <a:rPr lang="ru-RU" dirty="0" smtClean="0"/>
              <a:t> ибн Марьям) (</a:t>
            </a:r>
            <a:r>
              <a:rPr lang="ru-RU" dirty="0" err="1" smtClean="0"/>
              <a:t>аль-Маида</a:t>
            </a:r>
            <a:r>
              <a:rPr lang="ru-RU" dirty="0" smtClean="0"/>
              <a:t> 5:46). </a:t>
            </a:r>
          </a:p>
          <a:p>
            <a:endParaRPr lang="ru-RU" dirty="0" smtClean="0"/>
          </a:p>
          <a:p>
            <a:r>
              <a:rPr lang="ru-RU" dirty="0" smtClean="0"/>
              <a:t>Тора упоминается в Коране 18 раз, Псалтирь — 3 раза, Евангелие — 12 раз. Когда Коран сообщает о Евангелии, то это относится к оригинальной божественной книге, ниспосланной, по учению ислама, Иисусу, а не к каноническим Евангелиям, написанными Матфеем, Марком, Лукой и Иоанном. В более широком смысле под Евангелием в Коране понимается Новый Завет.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577483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Вера </a:t>
            </a:r>
            <a:r>
              <a:rPr lang="ru-RU" dirty="0"/>
              <a:t>в божественное вдохновение оригиналов этих книг является одним из основополагающих принципов </a:t>
            </a:r>
            <a:r>
              <a:rPr lang="ru-RU" dirty="0" smtClean="0"/>
              <a:t>ислама, </a:t>
            </a:r>
            <a:r>
              <a:rPr lang="ru-RU" dirty="0"/>
              <a:t>и многие их персонажи (</a:t>
            </a:r>
            <a:r>
              <a:rPr lang="ru-RU" dirty="0" err="1"/>
              <a:t>Ибрахим</a:t>
            </a:r>
            <a:r>
              <a:rPr lang="ru-RU" dirty="0"/>
              <a:t> (Авраам), </a:t>
            </a:r>
            <a:r>
              <a:rPr lang="ru-RU" dirty="0" err="1"/>
              <a:t>Муса</a:t>
            </a:r>
            <a:r>
              <a:rPr lang="ru-RU" dirty="0"/>
              <a:t> (Моисей), </a:t>
            </a:r>
            <a:r>
              <a:rPr lang="ru-RU" dirty="0" smtClean="0"/>
              <a:t>             Юсуф(Иосиф</a:t>
            </a:r>
            <a:r>
              <a:rPr lang="ru-RU" dirty="0"/>
              <a:t>), </a:t>
            </a:r>
            <a:r>
              <a:rPr lang="ru-RU" dirty="0" smtClean="0"/>
              <a:t> </a:t>
            </a:r>
            <a:r>
              <a:rPr lang="ru-RU" dirty="0" err="1" smtClean="0"/>
              <a:t>Иса</a:t>
            </a:r>
            <a:r>
              <a:rPr lang="ru-RU" dirty="0" smtClean="0"/>
              <a:t> (Иисус</a:t>
            </a:r>
            <a:r>
              <a:rPr lang="ru-RU" dirty="0"/>
              <a:t>) и др.) являются в исламе пророками.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то же время, по учению ислама, оригиналы Торы, Псалтири и Евангелия были утрачены, а существующие тексты Библии были подвержены искажениям (</a:t>
            </a:r>
            <a:r>
              <a:rPr lang="ru-RU" dirty="0" err="1" smtClean="0"/>
              <a:t>тахрифу</a:t>
            </a:r>
            <a:r>
              <a:rPr lang="ru-RU" dirty="0" smtClean="0"/>
              <a:t>) иудеями и христианами. К таким искажениям, по учению ислама, относятся свидетельство о божественной сущности Иисуса Христа, Его крестная смерть и Воскресение, но мусульмане верят в непорочное зачатие Иисуса Христа, Его Вознесение на небо и Второе пришествие.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7544" y="5229200"/>
            <a:ext cx="813690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Segoe Print"/>
                <a:ea typeface="Calibri"/>
                <a:cs typeface="Times New Roman"/>
              </a:rPr>
              <a:t>* </a:t>
            </a:r>
            <a:r>
              <a:rPr lang="ru-RU" sz="3200" dirty="0" err="1" smtClean="0">
                <a:latin typeface="Segoe Print"/>
                <a:ea typeface="Calibri"/>
                <a:cs typeface="Times New Roman"/>
              </a:rPr>
              <a:t>Библеистика</a:t>
            </a:r>
            <a:r>
              <a:rPr lang="ru-RU" sz="3200" dirty="0" smtClean="0">
                <a:latin typeface="Segoe Print"/>
                <a:ea typeface="Calibri"/>
                <a:cs typeface="Times New Roman"/>
              </a:rPr>
              <a:t> – наука, изучающая Библию, во всех ее проявлениях</a:t>
            </a:r>
            <a:endParaRPr lang="ru-RU" sz="3200" dirty="0">
              <a:ea typeface="Calibri"/>
              <a:cs typeface="Times New Roman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95536" y="686306"/>
            <a:ext cx="8496944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kumimoji="0" lang="kk-KZ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Наука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,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предметом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которой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является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всестороннее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изучение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и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критический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анализ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библейских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Nirmala UI" pitchFamily="34" charset="0"/>
                <a:ea typeface="Calibri" pitchFamily="34" charset="0"/>
                <a:cs typeface="AngsanaUPC" pitchFamily="18" charset="-34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AngsanaUPC" pitchFamily="18" charset="-34"/>
              </a:rPr>
              <a:t>текстов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i="1" dirty="0" smtClean="0"/>
              <a:t>Слово «критика» в данном случае означает научное и литературное исследование</a:t>
            </a:r>
            <a:r>
              <a:rPr lang="ru-RU" sz="3600" i="1" dirty="0" smtClean="0"/>
              <a:t>. </a:t>
            </a:r>
            <a:endParaRPr kumimoji="0" lang="ru-RU" sz="36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UPC" pitchFamily="18" charset="-3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БИБЛЕИСТИКА </a:t>
            </a:r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endParaRPr lang="ru-RU" sz="28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284984"/>
            <a:ext cx="8280920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FFC000"/>
                </a:solidFill>
                <a:latin typeface="Segoe Print"/>
                <a:ea typeface="Calibri"/>
                <a:cs typeface="Times New Roman"/>
              </a:rPr>
              <a:t>* Знание всего относящегося к библии, напр., истории ее создания, различных изданий и переводов</a:t>
            </a:r>
            <a:r>
              <a:rPr lang="ru-RU" sz="2000" dirty="0" smtClean="0">
                <a:solidFill>
                  <a:srgbClr val="FFC000"/>
                </a:solidFill>
              </a:rPr>
              <a:t>.</a:t>
            </a:r>
            <a:r>
              <a:rPr lang="ru-RU" dirty="0" smtClean="0">
                <a:solidFill>
                  <a:srgbClr val="FFC000"/>
                </a:solidFill>
              </a:rPr>
              <a:t> 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3744416" cy="106613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Библия</a:t>
            </a:r>
            <a:endParaRPr lang="ru-RU" dirty="0">
              <a:solidFill>
                <a:srgbClr val="FFC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267744" y="1196752"/>
            <a:ext cx="1296144" cy="936104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148064" y="1268760"/>
            <a:ext cx="1512168" cy="936104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3528" y="242088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Теологический подход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2080" y="2492896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</a:rPr>
              <a:t>Научный подход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5576" y="2924944"/>
            <a:ext cx="3619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(текст как откровение)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92080" y="2996952"/>
            <a:ext cx="32989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(текст как источник)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3645024"/>
            <a:ext cx="36724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</a:rPr>
              <a:t>Читать и изучать Библию следует как Слово Божие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4752528"/>
          </a:xfrm>
        </p:spPr>
        <p:txBody>
          <a:bodyPr>
            <a:normAutofit/>
          </a:bodyPr>
          <a:lstStyle/>
          <a:p>
            <a:r>
              <a:rPr lang="ru-RU" sz="3600" u="sng" dirty="0" err="1" smtClean="0">
                <a:solidFill>
                  <a:schemeClr val="tx2"/>
                </a:solidFill>
              </a:rPr>
              <a:t>Библеистика</a:t>
            </a:r>
            <a:r>
              <a:rPr lang="ru-RU" sz="3600" dirty="0" smtClean="0">
                <a:solidFill>
                  <a:schemeClr val="tx2"/>
                </a:solidFill>
              </a:rPr>
              <a:t> - </a:t>
            </a:r>
            <a:r>
              <a:rPr lang="ru-RU" i="1" dirty="0" smtClean="0">
                <a:solidFill>
                  <a:schemeClr val="tx2"/>
                </a:solidFill>
              </a:rPr>
              <a:t>это дисциплина в которой участвуют представители различных религий и нерелигиозные люди (атеисты, агностики и т.д.). </a:t>
            </a:r>
            <a:endParaRPr lang="ru-RU" sz="3600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2800" i="1" dirty="0" smtClean="0"/>
              <a:t>    Каждый участник группы сам для себя определяет ценность тех или иных материалов.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395536" y="1052736"/>
            <a:ext cx="3888432" cy="25853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Текстуальная</a:t>
            </a:r>
            <a:endParaRPr lang="ru-RU" sz="2800" b="1" dirty="0" smtClean="0">
              <a:solidFill>
                <a:srgbClr val="FFC000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Рукописные </a:t>
            </a:r>
            <a:r>
              <a:rPr lang="ru-RU" sz="2800" dirty="0">
                <a:solidFill>
                  <a:schemeClr val="tx1"/>
                </a:solidFill>
              </a:rPr>
              <a:t>и печатные тексты, содержащие библейские книги или их </a:t>
            </a:r>
            <a:r>
              <a:rPr lang="ru-RU" sz="2800" dirty="0" smtClean="0">
                <a:solidFill>
                  <a:schemeClr val="tx1"/>
                </a:solidFill>
              </a:rPr>
              <a:t>фрагменты. </a:t>
            </a:r>
          </a:p>
          <a:p>
            <a:endParaRPr lang="ru-RU" sz="2200" dirty="0" smtClean="0">
              <a:solidFill>
                <a:schemeClr val="tx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3528" y="3530796"/>
            <a:ext cx="3744416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Историческая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Уточняет ход событий священной истории, изучая памятники материальной и духовной культуры библейских времен.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004048" y="1052736"/>
            <a:ext cx="3528392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Историко-литературная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Посвящена вопросу об источниках (устных и письменных) священных книг, авторстве, датировке и истории формирования.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427984" y="3609020"/>
            <a:ext cx="439248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Литературная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Занимается выяснением филологических особенностей священных книг (жанр, композиция, семантический анализ, лингвистические аспекты, литературные связи     с древними памятниками).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331640" y="0"/>
            <a:ext cx="603594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Методы библейской критики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методы исследования</a:t>
            </a:r>
            <a:r>
              <a:rPr lang="ru-RU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4680520" cy="6048672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>
                <a:solidFill>
                  <a:schemeClr val="tx2"/>
                </a:solidFill>
              </a:rPr>
              <a:t>Самой продаваемой и читаемой книгой в мире является, безусловно, Библия.</a:t>
            </a:r>
          </a:p>
          <a:p>
            <a:pPr fontAlgn="base"/>
            <a:endParaRPr lang="ru-RU" dirty="0" smtClean="0">
              <a:solidFill>
                <a:schemeClr val="tx2"/>
              </a:solidFill>
            </a:endParaRPr>
          </a:p>
          <a:p>
            <a:pPr fontAlgn="base"/>
            <a:r>
              <a:rPr lang="ru-RU" dirty="0" smtClean="0">
                <a:solidFill>
                  <a:schemeClr val="tx2"/>
                </a:solidFill>
              </a:rPr>
              <a:t>По данным «Книги рекордов Гиннеса», её тираж на сегодняшний день составляет шесть </a:t>
            </a:r>
            <a:r>
              <a:rPr lang="ru-RU" dirty="0" err="1" smtClean="0">
                <a:solidFill>
                  <a:schemeClr val="tx2"/>
                </a:solidFill>
              </a:rPr>
              <a:t>млрд</a:t>
            </a:r>
            <a:r>
              <a:rPr lang="ru-RU" dirty="0" smtClean="0">
                <a:solidFill>
                  <a:schemeClr val="tx2"/>
                </a:solidFill>
              </a:rPr>
              <a:t> экземпляров, если считать с начала прошлого века и не принимать во внимание драгоценные рукописные копии — </a:t>
            </a:r>
          </a:p>
          <a:p>
            <a:pPr fontAlgn="base"/>
            <a:endParaRPr lang="ru-RU" dirty="0" smtClean="0">
              <a:solidFill>
                <a:schemeClr val="tx2"/>
              </a:solidFill>
            </a:endParaRPr>
          </a:p>
          <a:p>
            <a:pPr fontAlgn="base"/>
            <a:r>
              <a:rPr lang="ru-RU" dirty="0" smtClean="0">
                <a:solidFill>
                  <a:schemeClr val="tx2"/>
                </a:solidFill>
              </a:rPr>
              <a:t>по некоторым данным, каждую секунду печатается одна копия. 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4" name="Рисунок 3" descr="57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548680"/>
            <a:ext cx="4023350" cy="557233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Среди разделов </a:t>
            </a:r>
            <a:r>
              <a:rPr lang="ru-RU" sz="3200" b="1" dirty="0" err="1" smtClean="0">
                <a:solidFill>
                  <a:srgbClr val="FFC000"/>
                </a:solidFill>
              </a:rPr>
              <a:t>библеистики</a:t>
            </a:r>
            <a:r>
              <a:rPr lang="ru-RU" sz="3200" b="1" dirty="0" smtClean="0">
                <a:solidFill>
                  <a:srgbClr val="FFC000"/>
                </a:solidFill>
              </a:rPr>
              <a:t> можно отметить</a:t>
            </a:r>
            <a:endParaRPr lang="ru-RU" sz="3200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археологию</a:t>
            </a:r>
            <a:r>
              <a:rPr lang="ru-RU" dirty="0" smtClean="0"/>
              <a:t>, историю, древнееврейский, библейскую теологию, экзегезу, критику текста, вопросы перевода, историю канона, сравнительное религиоведение, патристику, художественно-литературоведческие аспекты, историю древней юриспруденции, культурологический и социологический анализ и другое.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20" y="260648"/>
          <a:ext cx="8892480" cy="6408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223"/>
                <a:gridCol w="2942378"/>
                <a:gridCol w="5407879"/>
              </a:tblGrid>
              <a:tr h="990296">
                <a:tc>
                  <a:txBody>
                    <a:bodyPr/>
                    <a:lstStyle/>
                    <a:p>
                      <a:pPr algn="ctr"/>
                      <a:r>
                        <a:rPr lang="ru-RU" sz="3600" b="0" dirty="0" smtClean="0">
                          <a:cs typeface="Aharoni" pitchFamily="2" charset="-79"/>
                        </a:rPr>
                        <a:t> 1</a:t>
                      </a:r>
                      <a:endParaRPr lang="ru-RU" sz="3600" b="0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Текстология</a:t>
                      </a:r>
                      <a:endParaRPr lang="ru-RU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Georgia-my"/>
                        </a:rPr>
                        <a:t>Уточнение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  <a:latin typeface="Georgia-my"/>
                        </a:rPr>
                        <a:t>редакции текста по имеющемуся рукописному наследию.</a:t>
                      </a:r>
                    </a:p>
                  </a:txBody>
                  <a:tcPr marL="47625" marR="47625" marT="47625" marB="47625"/>
                </a:tc>
              </a:tr>
              <a:tr h="2433420">
                <a:tc>
                  <a:txBody>
                    <a:bodyPr/>
                    <a:lstStyle/>
                    <a:p>
                      <a:pPr algn="ctr"/>
                      <a:r>
                        <a:rPr lang="ru-RU" sz="4800" b="0" dirty="0" smtClean="0">
                          <a:cs typeface="Aharoni" pitchFamily="2" charset="-79"/>
                        </a:rPr>
                        <a:t>2</a:t>
                      </a:r>
                      <a:endParaRPr lang="ru-RU" sz="4800" b="0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40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Исагогика</a:t>
                      </a:r>
                      <a:endParaRPr lang="ru-RU" sz="4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Сопоставление исторических данных Библии с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внебиблейскими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памятниками материальной и духовной культуры (в основном библейской археологии).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Производит исследование авторства, времени, места написания, назначения, подлинности, языка, стиля, литературного единства и взаимных отношений священных текстов.</a:t>
                      </a:r>
                      <a:endParaRPr lang="ru-RU" dirty="0"/>
                    </a:p>
                  </a:txBody>
                  <a:tcPr/>
                </a:tc>
              </a:tr>
              <a:tr h="1265379">
                <a:tc>
                  <a:txBody>
                    <a:bodyPr/>
                    <a:lstStyle/>
                    <a:p>
                      <a:pPr algn="ctr"/>
                      <a:r>
                        <a:rPr lang="ru-RU" sz="4400" b="0" dirty="0" smtClean="0">
                          <a:cs typeface="Aharoni" pitchFamily="2" charset="-79"/>
                        </a:rPr>
                        <a:t>3</a:t>
                      </a:r>
                      <a:endParaRPr lang="ru-RU" sz="4400" b="0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0" dirty="0" smtClean="0"/>
                        <a:t>Герменевтика</a:t>
                      </a:r>
                      <a:endParaRPr lang="ru-RU" sz="3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Изучение различных смыслов, которые может иметь</a:t>
                      </a: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Библия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Герменевтика занята не просто искусством истолкования, но прежде всего правилами такого искусства</a:t>
                      </a:r>
                      <a:endParaRPr lang="ru-RU" dirty="0"/>
                    </a:p>
                  </a:txBody>
                  <a:tcPr/>
                </a:tc>
              </a:tr>
              <a:tr h="1719617">
                <a:tc>
                  <a:txBody>
                    <a:bodyPr/>
                    <a:lstStyle/>
                    <a:p>
                      <a:pPr algn="ctr"/>
                      <a:r>
                        <a:rPr lang="ru-RU" sz="5400" b="0" dirty="0" smtClean="0">
                          <a:cs typeface="Aharoni" pitchFamily="2" charset="-79"/>
                        </a:rPr>
                        <a:t>4</a:t>
                      </a:r>
                      <a:endParaRPr lang="ru-RU" sz="5400" b="0" dirty="0"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="0" dirty="0" smtClean="0"/>
                        <a:t>Экзегеза </a:t>
                      </a:r>
                      <a:endParaRPr lang="ru-RU" sz="5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Нахождение смысла текста, вложенного его автором в виде научного комментария. Экзегеза носит двуединый характер: изучает Библию</a:t>
                      </a:r>
                      <a:r>
                        <a:rPr lang="ru-RU" sz="2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 исторический и литературный памятник, и как Божественное Откровение.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9 самых популярных и продаваемых книг в мире</a:t>
            </a:r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6912768" cy="5318051"/>
          </a:xfrm>
        </p:spPr>
        <p:txBody>
          <a:bodyPr>
            <a:normAutofit/>
          </a:bodyPr>
          <a:lstStyle/>
          <a:p>
            <a:pPr fontAlgn="base"/>
            <a:r>
              <a:rPr lang="ru-RU" dirty="0" smtClean="0"/>
              <a:t>1. Библия – 6 млрд.</a:t>
            </a:r>
          </a:p>
          <a:p>
            <a:pPr fontAlgn="base"/>
            <a:r>
              <a:rPr lang="ru-RU" dirty="0" smtClean="0"/>
              <a:t>2. Цитаты Мао Цзэдуна - 900млн</a:t>
            </a:r>
          </a:p>
          <a:p>
            <a:pPr fontAlgn="base"/>
            <a:r>
              <a:rPr lang="ru-RU" dirty="0" smtClean="0"/>
              <a:t>3. Властелин колец - 100млн</a:t>
            </a:r>
          </a:p>
          <a:p>
            <a:pPr fontAlgn="base"/>
            <a:r>
              <a:rPr lang="ru-RU" dirty="0" smtClean="0"/>
              <a:t>4. Книга рекордов Гиннеса</a:t>
            </a:r>
          </a:p>
          <a:p>
            <a:pPr fontAlgn="base"/>
            <a:r>
              <a:rPr lang="ru-RU" dirty="0" smtClean="0"/>
              <a:t>5. Маленький принц</a:t>
            </a:r>
          </a:p>
          <a:p>
            <a:pPr fontAlgn="base"/>
            <a:r>
              <a:rPr lang="ru-RU" dirty="0" smtClean="0"/>
              <a:t>6. Код да Винчи</a:t>
            </a:r>
          </a:p>
          <a:p>
            <a:pPr fontAlgn="base"/>
            <a:r>
              <a:rPr lang="ru-RU" dirty="0" smtClean="0"/>
              <a:t>7. Сумерки. Сага</a:t>
            </a:r>
          </a:p>
          <a:p>
            <a:pPr fontAlgn="base"/>
            <a:r>
              <a:rPr lang="ru-RU" dirty="0" smtClean="0"/>
              <a:t>8. Алхимик</a:t>
            </a:r>
          </a:p>
          <a:p>
            <a:pPr fontAlgn="base"/>
            <a:r>
              <a:rPr lang="ru-RU" dirty="0" smtClean="0"/>
              <a:t>9. Гарри </a:t>
            </a:r>
            <a:r>
              <a:rPr lang="ru-RU" dirty="0" err="1" smtClean="0"/>
              <a:t>Поттер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624736" cy="1008112"/>
          </a:xfrm>
        </p:spPr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БИБЛИЯ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12776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>
                <a:cs typeface="Mongolian Baiti" pitchFamily="66" charset="0"/>
              </a:rPr>
              <a:t>- собрание текстов, являющихся священными в иудаизме и христианстве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780928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Библия является священной книгой двух религий — иудаизма и христианства.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437112"/>
            <a:ext cx="79208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>Теологическое определение-</a:t>
            </a:r>
          </a:p>
          <a:p>
            <a:r>
              <a:rPr lang="ru-RU" sz="2800" b="1" dirty="0" smtClean="0"/>
              <a:t>Священным </a:t>
            </a:r>
            <a:r>
              <a:rPr lang="ru-RU" sz="2800" b="1" dirty="0"/>
              <a:t>Писанием</a:t>
            </a:r>
            <a:r>
              <a:rPr lang="ru-RU" sz="2800" dirty="0"/>
              <a:t>, или </a:t>
            </a:r>
            <a:r>
              <a:rPr lang="ru-RU" sz="2800" b="1" dirty="0"/>
              <a:t>Библией</a:t>
            </a:r>
            <a:r>
              <a:rPr lang="ru-RU" sz="2800" dirty="0"/>
              <a:t>, называется собрание книг, написанных пророками и апостолами, </a:t>
            </a:r>
            <a:r>
              <a:rPr lang="ru-RU" sz="2800" dirty="0" smtClean="0"/>
              <a:t>по </a:t>
            </a:r>
            <a:r>
              <a:rPr lang="ru-RU" sz="2800" dirty="0"/>
              <a:t>вдохновению Духа Святого.</a:t>
            </a:r>
            <a:r>
              <a:rPr lang="ru-RU" sz="2000" dirty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424936" cy="5649491"/>
          </a:xfrm>
        </p:spPr>
        <p:txBody>
          <a:bodyPr>
            <a:normAutofit/>
          </a:bodyPr>
          <a:lstStyle/>
          <a:p>
            <a:pPr fontAlgn="base"/>
            <a:endParaRPr lang="ru-RU" dirty="0" smtClean="0"/>
          </a:p>
          <a:p>
            <a:pPr fontAlgn="base"/>
            <a:r>
              <a:rPr lang="ru-RU" dirty="0" smtClean="0"/>
              <a:t>Библия переведена почти на все языки мира (включая даже </a:t>
            </a:r>
            <a:r>
              <a:rPr lang="ru-RU" dirty="0" err="1" smtClean="0"/>
              <a:t>клингонский</a:t>
            </a:r>
            <a:r>
              <a:rPr lang="ru-RU" dirty="0" smtClean="0"/>
              <a:t>) и регулярно переиздаётся в большинстве стран</a:t>
            </a:r>
          </a:p>
          <a:p>
            <a:pPr fontAlgn="base">
              <a:buNone/>
            </a:pPr>
            <a:endParaRPr lang="ru-RU" dirty="0" smtClean="0"/>
          </a:p>
          <a:p>
            <a:pPr fontAlgn="base"/>
            <a:r>
              <a:rPr lang="ru-RU" dirty="0" smtClean="0"/>
              <a:t>Есть и ещё один печальный факт: Библию, в которой ясно написано «Не укради», чаще всего воруют в книжных магазинах.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892480" cy="65253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 царя Соломона было 700 жен и 300 наложниц и любовницы или, как их тогда называли.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000" dirty="0" smtClean="0"/>
              <a:t>В Библии неоднократно повторяются числа 7, 12 и 40.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Слова: "Не бойся" появляются в Библии 365 раз, по количеству дней  в году.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Слово "христианин" появляется только 3 раза в Библии, </a:t>
            </a:r>
          </a:p>
          <a:p>
            <a:r>
              <a:rPr lang="ru-RU" dirty="0" smtClean="0"/>
              <a:t>слово "Троица" никогда не упоминается в Библии.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В шестом веке было принято говорить, "господь благослови" человеку, который чихнул. Они считали, что так из тела выходит зло.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Последнее слово в Библии: "Аминь".</a:t>
            </a:r>
          </a:p>
          <a:p>
            <a:pPr>
              <a:buNone/>
            </a:pPr>
            <a:endParaRPr lang="ru-RU" dirty="0"/>
          </a:p>
          <a:p>
            <a:r>
              <a:rPr lang="ru-RU" dirty="0" smtClean="0"/>
              <a:t>Библия содержит 100 положительных высказываний о правой руке. Считалось, что те, кто справа от Христа будет наследовать землю. Те, кто слева будет гореть в аду! Считается, что дьявол летает вокруг левого плеча человека. 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Время чтения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Чтобы </a:t>
            </a:r>
            <a:r>
              <a:rPr lang="ru-RU" dirty="0"/>
              <a:t>прочитать Ветхий Завет, необходимо не менее 38 часов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11 часов, чтобы прочитать Новый завет.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То </a:t>
            </a:r>
            <a:r>
              <a:rPr lang="ru-RU" dirty="0"/>
              <a:t>есть всю Библию возможно прочесть минимум за 49 часов, при условии, что человек не будет уставать.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848872" cy="4176464"/>
          </a:xfrm>
        </p:spPr>
        <p:txBody>
          <a:bodyPr>
            <a:noAutofit/>
          </a:bodyPr>
          <a:lstStyle/>
          <a:p>
            <a:pPr algn="l"/>
            <a:r>
              <a:rPr lang="ru-RU" sz="3200" b="0" i="0" dirty="0" smtClean="0">
                <a:latin typeface="Georgia"/>
                <a:cs typeface="Aldhabi" pitchFamily="2" charset="-78"/>
              </a:rPr>
              <a:t>Над текстами Священного Писания с XV века до Рождества Христова по I век по Рождестве Христовом, то есть на протяжении 1600 лет, трудились более сорока человек многие из которых даже не знали друг друга. При этом в Библии нет очевидных противоречий или несоответствий.</a:t>
            </a:r>
            <a:endParaRPr lang="ru-RU" sz="3200" dirty="0">
              <a:cs typeface="Aldhabi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</TotalTime>
  <Words>812</Words>
  <Application>Microsoft Office PowerPoint</Application>
  <PresentationFormat>Экран (4:3)</PresentationFormat>
  <Paragraphs>109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5 основных элементов откровений: </vt:lpstr>
      <vt:lpstr>Слайд 2</vt:lpstr>
      <vt:lpstr>9 самых популярных и продаваемых книг в мире </vt:lpstr>
      <vt:lpstr>БИБЛИЯ</vt:lpstr>
      <vt:lpstr>Слайд 5</vt:lpstr>
      <vt:lpstr>Слайд 6</vt:lpstr>
      <vt:lpstr>Слайд 7</vt:lpstr>
      <vt:lpstr>Время чтения </vt:lpstr>
      <vt:lpstr>Над текстами Священного Писания с XV века до Рождества Христова по I век по Рождестве Христовом, то есть на протяжении 1600 лет, трудились более сорока человек многие из которых даже не знали друг друга. При этом в Библии нет очевидных противоречий или несоответствий.</vt:lpstr>
      <vt:lpstr>Слайд 10</vt:lpstr>
      <vt:lpstr>Клятва на Библии</vt:lpstr>
      <vt:lpstr>Слайд 12</vt:lpstr>
      <vt:lpstr>Слайд 13</vt:lpstr>
      <vt:lpstr>Слайд 14</vt:lpstr>
      <vt:lpstr>Слайд 15</vt:lpstr>
      <vt:lpstr>Слайд 16</vt:lpstr>
      <vt:lpstr>Библия</vt:lpstr>
      <vt:lpstr>Слайд 18</vt:lpstr>
      <vt:lpstr>Слайд 19</vt:lpstr>
      <vt:lpstr>Среди разделов библеистики можно отметить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БИБЛИЯ</dc:title>
  <dc:creator>Bota</dc:creator>
  <cp:lastModifiedBy>Bota</cp:lastModifiedBy>
  <cp:revision>7</cp:revision>
  <dcterms:created xsi:type="dcterms:W3CDTF">2018-09-05T08:02:06Z</dcterms:created>
  <dcterms:modified xsi:type="dcterms:W3CDTF">2018-09-06T19:27:27Z</dcterms:modified>
</cp:coreProperties>
</file>